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7" r:id="rId8"/>
    <p:sldId id="261" r:id="rId9"/>
    <p:sldId id="265" r:id="rId10"/>
    <p:sldId id="264" r:id="rId11"/>
    <p:sldId id="266" r:id="rId12"/>
    <p:sldId id="262" r:id="rId13"/>
    <p:sldId id="269" r:id="rId14"/>
    <p:sldId id="268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8010" autoAdjust="0"/>
  </p:normalViewPr>
  <p:slideViewPr>
    <p:cSldViewPr snapToGrid="0">
      <p:cViewPr varScale="1">
        <p:scale>
          <a:sx n="98" d="100"/>
          <a:sy n="98" d="100"/>
        </p:scale>
        <p:origin x="10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20:03:47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869.29688"/>
      <inkml:brushProperty name="anchorY" value="-28335.93945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00C27-879E-4433-B452-C4016A0FCEC6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F8E85-E9CE-4616-8725-01B4A845C1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479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23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„</a:t>
            </a:r>
            <a:r>
              <a:rPr lang="hu-HU" dirty="0" err="1"/>
              <a:t>Hackability</a:t>
            </a:r>
            <a:r>
              <a:rPr lang="hu-HU" dirty="0"/>
              <a:t>”</a:t>
            </a:r>
          </a:p>
          <a:p>
            <a:endParaRPr lang="hu-HU" dirty="0"/>
          </a:p>
          <a:p>
            <a:r>
              <a:rPr lang="hu-HU" dirty="0"/>
              <a:t>Minden </a:t>
            </a:r>
            <a:r>
              <a:rPr lang="hu-HU" dirty="0" err="1"/>
              <a:t>gpio</a:t>
            </a:r>
            <a:r>
              <a:rPr lang="hu-HU" dirty="0"/>
              <a:t> kivezetve, sok tesztpont, invertálható leállítójel, </a:t>
            </a:r>
            <a:r>
              <a:rPr lang="hu-HU" dirty="0" err="1"/>
              <a:t>előlkészített</a:t>
            </a:r>
            <a:r>
              <a:rPr lang="hu-HU" dirty="0"/>
              <a:t> hely további gomboknak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518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Null-</a:t>
            </a:r>
            <a:r>
              <a:rPr lang="hu-HU" dirty="0" err="1"/>
              <a:t>omga</a:t>
            </a:r>
            <a:r>
              <a:rPr lang="hu-HU" dirty="0"/>
              <a:t> nyomaték + 0 lengési lehetőség: </a:t>
            </a:r>
            <a:r>
              <a:rPr lang="hu-HU" dirty="0" err="1"/>
              <a:t>léptetőmotr</a:t>
            </a:r>
            <a:r>
              <a:rPr lang="hu-HU" dirty="0"/>
              <a:t> -&gt; nyílt hatáslánc.</a:t>
            </a:r>
          </a:p>
          <a:p>
            <a:r>
              <a:rPr lang="hu-HU" dirty="0"/>
              <a:t>Ne legyen végtelen nyomaték és ezért rángatás/lépéstévesztés -&gt; deriválható </a:t>
            </a:r>
            <a:r>
              <a:rPr lang="hu-HU" dirty="0" err="1"/>
              <a:t>fgv</a:t>
            </a:r>
            <a:r>
              <a:rPr lang="hu-HU" dirty="0"/>
              <a:t>: trigonometrikus. Jelenleg nincs </a:t>
            </a:r>
            <a:r>
              <a:rPr lang="hu-HU" dirty="0" err="1"/>
              <a:t>implementáva</a:t>
            </a:r>
            <a:r>
              <a:rPr lang="hu-HU" dirty="0"/>
              <a:t>, de könnyedén lehetne </a:t>
            </a:r>
            <a:r>
              <a:rPr lang="hu-HU" dirty="0" err="1"/>
              <a:t>Nyomatékmax</a:t>
            </a:r>
            <a:r>
              <a:rPr lang="hu-HU" dirty="0"/>
              <a:t> (=  </a:t>
            </a:r>
            <a:r>
              <a:rPr lang="hu-HU" dirty="0" err="1"/>
              <a:t>gyorsulásmax</a:t>
            </a:r>
            <a:r>
              <a:rPr lang="hu-HU" dirty="0"/>
              <a:t> * tehetetlenség) alapján T és </a:t>
            </a:r>
            <a:r>
              <a:rPr lang="hu-HU" dirty="0" err="1"/>
              <a:t>omega</a:t>
            </a:r>
            <a:r>
              <a:rPr lang="hu-HU" dirty="0"/>
              <a:t> </a:t>
            </a:r>
            <a:r>
              <a:rPr lang="hu-HU" dirty="0" err="1"/>
              <a:t>maxot</a:t>
            </a:r>
            <a:r>
              <a:rPr lang="hu-HU" dirty="0"/>
              <a:t> számolni.</a:t>
            </a:r>
          </a:p>
          <a:p>
            <a:endParaRPr lang="hu-HU" dirty="0"/>
          </a:p>
          <a:p>
            <a:r>
              <a:rPr lang="hu-HU" dirty="0" err="1"/>
              <a:t>theta</a:t>
            </a:r>
            <a:r>
              <a:rPr lang="hu-HU" dirty="0"/>
              <a:t>(t) inverz </a:t>
            </a:r>
            <a:r>
              <a:rPr lang="hu-HU" dirty="0" err="1"/>
              <a:t>fgv</a:t>
            </a:r>
            <a:r>
              <a:rPr lang="hu-HU" dirty="0"/>
              <a:t>-e a t(</a:t>
            </a:r>
            <a:r>
              <a:rPr lang="hu-HU" dirty="0" err="1"/>
              <a:t>theta</a:t>
            </a:r>
            <a:r>
              <a:rPr lang="hu-HU" dirty="0"/>
              <a:t>), ami t(k*</a:t>
            </a:r>
            <a:r>
              <a:rPr lang="hu-HU" dirty="0" err="1"/>
              <a:t>alpha</a:t>
            </a:r>
            <a:r>
              <a:rPr lang="hu-HU" dirty="0"/>
              <a:t>) -&gt; k </a:t>
            </a:r>
            <a:r>
              <a:rPr lang="hu-HU" dirty="0" err="1"/>
              <a:t>adik</a:t>
            </a:r>
            <a:r>
              <a:rPr lang="hu-HU" dirty="0"/>
              <a:t> lépés t-je megkapható </a:t>
            </a:r>
          </a:p>
          <a:p>
            <a:endParaRPr lang="hu-HU" dirty="0"/>
          </a:p>
          <a:p>
            <a:r>
              <a:rPr lang="hu-HU" dirty="0"/>
              <a:t>Aszinkron, hogy a két motor egyszerre is mozgatható legyen-&gt; PWM + DMA</a:t>
            </a:r>
          </a:p>
          <a:p>
            <a:r>
              <a:rPr lang="hu-HU" dirty="0"/>
              <a:t>CCR fix-&gt;</a:t>
            </a:r>
            <a:r>
              <a:rPr lang="hu-HU" dirty="0" err="1"/>
              <a:t>kb</a:t>
            </a:r>
            <a:r>
              <a:rPr lang="hu-HU" dirty="0"/>
              <a:t> a minimális </a:t>
            </a:r>
            <a:r>
              <a:rPr lang="hu-HU" dirty="0" err="1"/>
              <a:t>step</a:t>
            </a:r>
            <a:r>
              <a:rPr lang="hu-HU" dirty="0"/>
              <a:t> impulzus hossz, ARR értékeket számolunk, ezeket lapátolja a DMA a </a:t>
            </a:r>
            <a:r>
              <a:rPr lang="hu-HU" dirty="0" err="1"/>
              <a:t>timerbe</a:t>
            </a:r>
            <a:r>
              <a:rPr lang="hu-HU" dirty="0"/>
              <a:t>. Ha végez azt jelzi egy </a:t>
            </a:r>
            <a:r>
              <a:rPr lang="hu-HU" dirty="0" err="1"/>
              <a:t>flag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42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Dolgozatok beadása: 2025.12.12. </a:t>
            </a:r>
            <a:r>
              <a:rPr lang="hu-HU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12h,</a:t>
            </a:r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813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E5B2-1FF0-111E-7F50-FCD2D737F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AFFF5-98D6-5F92-C94F-B32D95272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F448-83F3-F11C-41D5-B52CB201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148B2-1BD0-741F-FBA4-8DBA03BB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AFEFA-A20A-4911-D117-7A60D734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808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BB24-9D46-3FB4-3A53-B1AD85E8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EC8D0-1D8F-A46C-99A7-07F651374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8CA6F-863F-4A3A-EC9B-31BD14BB1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95831-5592-4D2F-2E5A-163CAFF2A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2B1BD-4D50-C18A-98D7-C3F1FF14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432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512A7-C627-E770-21ED-683F7D27D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69389-161A-555E-983B-D359F4D09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4375-D866-EF6E-4996-48BC5B17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DFD78-20F6-04FF-9146-B723BC79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AA56D-11C1-1714-A79E-BF6880E6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627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41C0-8E0F-65B0-613F-486B0911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D7985-6F78-0F72-8E5B-78D7ACF7A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966DE-428F-7A38-5C7D-79B77C0B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3858A-75EB-2FA3-B545-451B3ADE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69D7D-2A6D-9C02-5EC2-D15D2B3D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679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2D7D-2CD3-6E41-D077-F8DFD8CA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001FB-AFEE-535E-FC41-B1F96ED95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FA515-2B93-B03F-8E7F-11A27C64F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AB43F-81D3-20F8-5735-AAC081708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9624-3522-D277-6E24-4C44FBB5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650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E5E8-B0AB-7764-E67F-28A9E8BB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26DD3-CFE0-899B-5FA0-2AAE23CAD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45193-91E0-8471-1913-F297F210D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16F70-589E-D23D-7D6A-FFB5D014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CB380-E3EC-4BD2-2450-8912C274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CEC9B-84A2-85C8-A3DD-9AB6769F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360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046E-00FE-BDFF-7FE8-7BB7A515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1C8E5-7C82-1D47-E7E5-39763D7E0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1846-1C98-1D09-C9D9-430E0B580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1BDC8-365A-F753-430D-8A1E91D3B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7055E-27A5-4374-796E-4F3209E7E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BDB82B-BAA1-55C4-4D53-A8822DA54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6FC30-8D89-A76C-AFCF-24C33B32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F6240-E10A-52FB-A5AA-59D93420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64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26C8-DB52-083B-82CE-A1DE7B03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AD0A7-03E9-03C1-2B89-077A4694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85471-A688-D40D-059A-100F81BE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9CFAE-23D5-84C5-9FBC-EB8B6FB2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665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29816-F1B3-0648-711F-3B231BEE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4C07EA-34EB-3A1D-CF22-79272F27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3333-ABA5-9A79-7467-48AEF32D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147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2DEF-9CDA-E01F-154A-64D374DBA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D024E-89DF-AF37-E85A-868F529EB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14AFF-0F03-FE67-50BF-F469E51F7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04266-86E5-F0BF-8C7E-DD14E6DE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17601-4F43-1595-09FC-3A5DBE8C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B2A9D-B308-10C4-7881-79AF343E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48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522B-A958-D52B-449E-FE8B7E1E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37DE6-080D-1651-EE2B-397C761CE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2B12C-3A5F-9599-16B5-3B329D8FF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AFF8E-090B-039C-1FB7-80601EA4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2A793-E49E-1959-7CA9-C840A46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6D109-33FA-BF8B-B999-D3435CA6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144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3CB64-282F-9F6F-3370-2CCC035B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59FB8-9273-A223-BD55-AC6F4D55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F1E3E-53EA-54E3-1CEE-CC06922CD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1B3382-BF2A-461D-AFD1-20A00E84DAEC}" type="datetimeFigureOut">
              <a:rPr lang="hu-HU" smtClean="0"/>
              <a:t>2025. 11. 23.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09A6C-5BDA-02D5-E818-45E0C26E6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AE5D-D3B4-F519-8693-0636DF427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C1B90F-D684-469D-A168-DA8802A83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299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DEAD-68ED-9AD8-0F8B-2C90F2886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K.I.T.T.E.N.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6FAF5-4BCC-8B3A-488F-78352F9D4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(</a:t>
            </a:r>
            <a:r>
              <a:rPr lang="hu-HU" b="1" dirty="0" err="1"/>
              <a:t>K</a:t>
            </a:r>
            <a:r>
              <a:rPr lang="hu-HU" dirty="0" err="1"/>
              <a:t>inetic</a:t>
            </a:r>
            <a:r>
              <a:rPr lang="hu-HU" dirty="0"/>
              <a:t> </a:t>
            </a:r>
            <a:r>
              <a:rPr lang="hu-HU" b="1" dirty="0"/>
              <a:t>T</a:t>
            </a:r>
            <a:r>
              <a:rPr lang="hu-HU" dirty="0"/>
              <a:t>es</a:t>
            </a:r>
            <a:r>
              <a:rPr lang="hu-HU" b="1" dirty="0"/>
              <a:t>t </a:t>
            </a:r>
            <a:r>
              <a:rPr lang="hu-HU" b="1" dirty="0" err="1"/>
              <a:t>En</a:t>
            </a:r>
            <a:r>
              <a:rPr lang="hu-HU" dirty="0" err="1"/>
              <a:t>vironment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400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Ábra 8">
            <a:extLst>
              <a:ext uri="{FF2B5EF4-FFF2-40B4-BE49-F238E27FC236}">
                <a16:creationId xmlns:a16="http://schemas.microsoft.com/office/drawing/2014/main" id="{F08B9294-EC4C-249E-2AAA-E5FC4E7E9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167" y="0"/>
            <a:ext cx="969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5564CDEC-DFE0-F993-696C-95B3D1F44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167" y="0"/>
            <a:ext cx="969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6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1" descr="A képen szöveg, sor, Diagram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05D8D38-EAD5-822B-0BC3-2F1BC3ED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5452"/>
            <a:ext cx="5955007" cy="5792547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CD346948-A161-D5E1-C8ED-96546D77C864}"/>
              </a:ext>
            </a:extLst>
          </p:cNvPr>
          <p:cNvGrpSpPr/>
          <p:nvPr/>
        </p:nvGrpSpPr>
        <p:grpSpPr>
          <a:xfrm>
            <a:off x="6236996" y="1792861"/>
            <a:ext cx="5870541" cy="2428953"/>
            <a:chOff x="6236996" y="1792861"/>
            <a:chExt cx="5870541" cy="24289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B911E-65A0-93A8-FDD1-7BD8160E8F11}"/>
                </a:ext>
              </a:extLst>
            </p:cNvPr>
            <p:cNvSpPr/>
            <p:nvPr/>
          </p:nvSpPr>
          <p:spPr>
            <a:xfrm>
              <a:off x="6236996" y="3866920"/>
              <a:ext cx="5870541" cy="33050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BUSZ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925932-2F31-F8EB-88EB-3E6909AA0586}"/>
                </a:ext>
              </a:extLst>
            </p:cNvPr>
            <p:cNvSpPr/>
            <p:nvPr/>
          </p:nvSpPr>
          <p:spPr>
            <a:xfrm>
              <a:off x="6236997" y="1798369"/>
              <a:ext cx="1962839" cy="1786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687EB-27E5-A120-2623-A651DFBD6B29}"/>
                </a:ext>
              </a:extLst>
            </p:cNvPr>
            <p:cNvSpPr/>
            <p:nvPr/>
          </p:nvSpPr>
          <p:spPr>
            <a:xfrm>
              <a:off x="8489221" y="1883616"/>
              <a:ext cx="1962838" cy="5482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Periféria</a:t>
              </a:r>
            </a:p>
            <a:p>
              <a:pPr algn="ctr"/>
              <a:r>
                <a:rPr lang="hu-HU" dirty="0">
                  <a:solidFill>
                    <a:schemeClr val="tx1"/>
                  </a:solidFill>
                </a:rPr>
                <a:t>(</a:t>
              </a:r>
              <a:r>
                <a:rPr lang="hu-HU" dirty="0" err="1">
                  <a:solidFill>
                    <a:schemeClr val="tx1"/>
                  </a:solidFill>
                </a:rPr>
                <a:t>timer</a:t>
              </a:r>
              <a:r>
                <a:rPr lang="hu-HU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3C1613-5600-A0CD-AB0D-E965FFD5A157}"/>
                </a:ext>
              </a:extLst>
            </p:cNvPr>
            <p:cNvSpPr/>
            <p:nvPr/>
          </p:nvSpPr>
          <p:spPr>
            <a:xfrm>
              <a:off x="10741445" y="1792861"/>
              <a:ext cx="1366092" cy="1786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Memória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D17D6A-E8EB-2CFC-D10D-F10BF9AFC61B}"/>
                </a:ext>
              </a:extLst>
            </p:cNvPr>
            <p:cNvSpPr/>
            <p:nvPr/>
          </p:nvSpPr>
          <p:spPr>
            <a:xfrm>
              <a:off x="8880584" y="2875268"/>
              <a:ext cx="1180112" cy="5482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DMA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BF2CD8-1230-3D41-8884-FFE9C3013A82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9470640" y="3423491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A23CB2-9475-CB31-FE3C-F383DE76CAB1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11424491" y="3579430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774289-14E1-D13B-9AF9-CCDF2FEF84C8}"/>
                </a:ext>
              </a:extLst>
            </p:cNvPr>
            <p:cNvCxnSpPr/>
            <p:nvPr/>
          </p:nvCxnSpPr>
          <p:spPr>
            <a:xfrm>
              <a:off x="7194546" y="3555034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A38B8F-9F74-9F39-C04F-CFDE5EB21E22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8199836" y="3149379"/>
              <a:ext cx="680748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644C8F-AA95-03FD-9774-8684F861BB7B}"/>
                </a:ext>
              </a:extLst>
            </p:cNvPr>
            <p:cNvCxnSpPr>
              <a:stCxn id="10" idx="2"/>
              <a:endCxn id="16" idx="0"/>
            </p:cNvCxnSpPr>
            <p:nvPr/>
          </p:nvCxnSpPr>
          <p:spPr>
            <a:xfrm>
              <a:off x="9470640" y="2431839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urved Up 25">
              <a:extLst>
                <a:ext uri="{FF2B5EF4-FFF2-40B4-BE49-F238E27FC236}">
                  <a16:creationId xmlns:a16="http://schemas.microsoft.com/office/drawing/2014/main" id="{7307C52E-1CAA-9A7C-9623-23D607D7E7A6}"/>
                </a:ext>
              </a:extLst>
            </p:cNvPr>
            <p:cNvSpPr/>
            <p:nvPr/>
          </p:nvSpPr>
          <p:spPr>
            <a:xfrm flipH="1">
              <a:off x="9100948" y="2192749"/>
              <a:ext cx="2477773" cy="2029065"/>
            </a:xfrm>
            <a:prstGeom prst="curvedUpArrow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EEC0DD-6FE2-2F0F-B546-F0CD6AAD6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7" y="4302743"/>
            <a:ext cx="4979624" cy="2460428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6E8F4C65-4AA2-2433-0178-A8942AA72355}"/>
              </a:ext>
            </a:extLst>
          </p:cNvPr>
          <p:cNvSpPr/>
          <p:nvPr/>
        </p:nvSpPr>
        <p:spPr>
          <a:xfrm>
            <a:off x="-1" y="0"/>
            <a:ext cx="4951380" cy="7974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6000" dirty="0"/>
              <a:t>Motorvezérlés</a:t>
            </a:r>
          </a:p>
        </p:txBody>
      </p:sp>
    </p:spTree>
    <p:extLst>
      <p:ext uri="{BB962C8B-B14F-4D97-AF65-F5344CB8AC3E}">
        <p14:creationId xmlns:p14="http://schemas.microsoft.com/office/powerpoint/2010/main" val="1291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03456D-100A-F435-D630-6C2E876A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Hátralévő feladatok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F08CCE-DA61-503D-DD3E-0079C47D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NYÁK-ok beültetése, eszköz élesztése</a:t>
            </a:r>
          </a:p>
          <a:p>
            <a:r>
              <a:rPr lang="hu-HU" dirty="0"/>
              <a:t>Mechanizmus megtervezése és kivitelezése</a:t>
            </a:r>
          </a:p>
        </p:txBody>
      </p:sp>
    </p:spTree>
    <p:extLst>
      <p:ext uri="{BB962C8B-B14F-4D97-AF65-F5344CB8AC3E}">
        <p14:creationId xmlns:p14="http://schemas.microsoft.com/office/powerpoint/2010/main" val="70788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428E9605-6FA4-B1A6-90FB-BC8D01C7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7DA6EC1-5200-C615-0CEB-E0183729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8" name="Picture 4" descr="Vállalatunk | A Bosch Magyarországon">
            <a:extLst>
              <a:ext uri="{FF2B5EF4-FFF2-40B4-BE49-F238E27FC236}">
                <a16:creationId xmlns:a16="http://schemas.microsoft.com/office/drawing/2014/main" id="{0514BFF8-1EB6-FB22-8111-F9B7348A2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123450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3B9F-2DC5-1BD7-2544-CE8258F5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</a:t>
            </a:r>
            <a:br>
              <a:rPr lang="hu-HU" dirty="0"/>
            </a:br>
            <a:r>
              <a:rPr lang="hu-HU" dirty="0"/>
              <a:t>Gyorsulásmérő szenzorok pozicionálása</a:t>
            </a:r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48F2B0A7-13C2-72FB-2D4C-9E05280814B1}"/>
              </a:ext>
            </a:extLst>
          </p:cNvPr>
          <p:cNvGrpSpPr/>
          <p:nvPr/>
        </p:nvGrpSpPr>
        <p:grpSpPr>
          <a:xfrm>
            <a:off x="7061781" y="1809406"/>
            <a:ext cx="4953316" cy="2633531"/>
            <a:chOff x="5897009" y="1808623"/>
            <a:chExt cx="4953316" cy="2633531"/>
          </a:xfrm>
        </p:grpSpPr>
        <p:sp>
          <p:nvSpPr>
            <p:cNvPr id="10" name="Téglalap: lekerekített 9">
              <a:extLst>
                <a:ext uri="{FF2B5EF4-FFF2-40B4-BE49-F238E27FC236}">
                  <a16:creationId xmlns:a16="http://schemas.microsoft.com/office/drawing/2014/main" id="{5C53EAE3-B9A1-E460-CEB3-E66D5795E92A}"/>
                </a:ext>
              </a:extLst>
            </p:cNvPr>
            <p:cNvSpPr/>
            <p:nvPr/>
          </p:nvSpPr>
          <p:spPr>
            <a:xfrm>
              <a:off x="5897009" y="1808623"/>
              <a:ext cx="4953316" cy="2633531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C38E4B-51AA-FDC8-DAAD-A220CED53F4F}"/>
                </a:ext>
              </a:extLst>
            </p:cNvPr>
            <p:cNvSpPr txBox="1"/>
            <p:nvPr/>
          </p:nvSpPr>
          <p:spPr>
            <a:xfrm>
              <a:off x="6096000" y="2350008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Gépi pozicionálás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34702D-F214-D868-5464-A5133ABD1CDF}"/>
                </a:ext>
              </a:extLst>
            </p:cNvPr>
            <p:cNvSpPr txBox="1"/>
            <p:nvPr/>
          </p:nvSpPr>
          <p:spPr>
            <a:xfrm>
              <a:off x="6205728" y="2719340"/>
              <a:ext cx="45625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Forgatás a mérési kódba integrálható</a:t>
              </a:r>
            </a:p>
            <a:p>
              <a:r>
                <a:rPr lang="hu-HU" dirty="0"/>
                <a:t>Távolról vezérelhető</a:t>
              </a:r>
            </a:p>
            <a:p>
              <a:r>
                <a:rPr lang="hu-HU" dirty="0"/>
                <a:t>Pontos időzítés</a:t>
              </a:r>
            </a:p>
            <a:p>
              <a:r>
                <a:rPr lang="hu-HU" dirty="0"/>
                <a:t>Pontosan reprodukálható mérési szekvencia</a:t>
              </a:r>
            </a:p>
          </p:txBody>
        </p:sp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6403DC9E-8141-C82D-A943-9D3F1C9F276D}"/>
              </a:ext>
            </a:extLst>
          </p:cNvPr>
          <p:cNvGrpSpPr/>
          <p:nvPr/>
        </p:nvGrpSpPr>
        <p:grpSpPr>
          <a:xfrm>
            <a:off x="176903" y="1809406"/>
            <a:ext cx="4953316" cy="2633531"/>
            <a:chOff x="530352" y="1808623"/>
            <a:chExt cx="4953316" cy="2633531"/>
          </a:xfrm>
        </p:grpSpPr>
        <p:sp>
          <p:nvSpPr>
            <p:cNvPr id="3" name="Téglalap: lekerekített 2">
              <a:extLst>
                <a:ext uri="{FF2B5EF4-FFF2-40B4-BE49-F238E27FC236}">
                  <a16:creationId xmlns:a16="http://schemas.microsoft.com/office/drawing/2014/main" id="{812535FD-AD6C-67D6-3EB2-A231D5B6B27E}"/>
                </a:ext>
              </a:extLst>
            </p:cNvPr>
            <p:cNvSpPr/>
            <p:nvPr/>
          </p:nvSpPr>
          <p:spPr>
            <a:xfrm>
              <a:off x="530352" y="1808623"/>
              <a:ext cx="4953316" cy="263353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77BB3D2A-4588-2706-21E3-DE7F4E5A2AF6}"/>
                </a:ext>
              </a:extLst>
            </p:cNvPr>
            <p:cNvSpPr txBox="1"/>
            <p:nvPr/>
          </p:nvSpPr>
          <p:spPr>
            <a:xfrm>
              <a:off x="530352" y="2350008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Manuális pozicionálás</a:t>
              </a: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8F076781-0460-C35B-693B-E63E02AC408A}"/>
                </a:ext>
              </a:extLst>
            </p:cNvPr>
            <p:cNvSpPr txBox="1"/>
            <p:nvPr/>
          </p:nvSpPr>
          <p:spPr>
            <a:xfrm>
              <a:off x="640080" y="2719340"/>
              <a:ext cx="47338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Időigényes (mérés leállítás, újra pozicionálás)</a:t>
              </a:r>
            </a:p>
            <a:p>
              <a:r>
                <a:rPr lang="hu-HU" dirty="0"/>
                <a:t>Jelenlétet igényel</a:t>
              </a:r>
            </a:p>
            <a:p>
              <a:r>
                <a:rPr lang="hu-HU" dirty="0"/>
                <a:t>Nem időzíthető</a:t>
              </a:r>
            </a:p>
            <a:p>
              <a:r>
                <a:rPr lang="hu-HU" dirty="0"/>
                <a:t>Pontos reprodukálás nehéz</a:t>
              </a:r>
            </a:p>
          </p:txBody>
        </p:sp>
      </p:grp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E21563B2-860D-2661-FBF4-8C917F8E607D}"/>
              </a:ext>
            </a:extLst>
          </p:cNvPr>
          <p:cNvSpPr/>
          <p:nvPr/>
        </p:nvSpPr>
        <p:spPr>
          <a:xfrm>
            <a:off x="5130219" y="3048144"/>
            <a:ext cx="1931562" cy="272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48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05E1-01D0-49AE-68A5-891E731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Alapvető követelmények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0D7B-F4DF-36B0-2D58-F126B898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200"/>
              </a:spcAft>
              <a:buFont typeface="Symbol" panose="05050102010706020507" pitchFamily="18" charset="2"/>
              <a:buChar char=""/>
            </a:pP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Hozzáférés a mért szenzorhoz</a:t>
            </a:r>
          </a:p>
          <a:p>
            <a:pPr marL="342900" indent="-342900">
              <a:spcAft>
                <a:spcPts val="200"/>
              </a:spcAft>
              <a:buFont typeface="Symbol" panose="05050102010706020507" pitchFamily="18" charset="2"/>
              <a:buChar char=""/>
            </a:pP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Vezérelhető számítógépről vagy kezelőpanelről</a:t>
            </a:r>
          </a:p>
          <a:p>
            <a:pPr marL="342900" indent="-342900">
              <a:spcAft>
                <a:spcPts val="200"/>
              </a:spcAft>
              <a:buFont typeface="Symbol" panose="05050102010706020507" pitchFamily="18" charset="2"/>
              <a:buChar char=""/>
            </a:pP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Laborbiztonságnak megfelel</a:t>
            </a:r>
          </a:p>
        </p:txBody>
      </p:sp>
    </p:spTree>
    <p:extLst>
      <p:ext uri="{BB962C8B-B14F-4D97-AF65-F5344CB8AC3E}">
        <p14:creationId xmlns:p14="http://schemas.microsoft.com/office/powerpoint/2010/main" val="184914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14:cNvPr>
              <p14:cNvContentPartPr/>
              <p14:nvPr/>
            </p14:nvContentPartPr>
            <p14:xfrm>
              <a:off x="-1535486" y="6585806"/>
              <a:ext cx="360" cy="360"/>
            </p14:xfrm>
          </p:contentPart>
        </mc:Choice>
        <mc:Fallback xmlns="">
          <p:pic>
            <p:nvPicPr>
              <p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44126" y="657680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Csoportba foglalás 105">
            <a:extLst>
              <a:ext uri="{FF2B5EF4-FFF2-40B4-BE49-F238E27FC236}">
                <a16:creationId xmlns:a16="http://schemas.microsoft.com/office/drawing/2014/main" id="{0CC9E5B2-E218-6D5B-6306-AD1E2882EC06}"/>
              </a:ext>
            </a:extLst>
          </p:cNvPr>
          <p:cNvGrpSpPr/>
          <p:nvPr/>
        </p:nvGrpSpPr>
        <p:grpSpPr>
          <a:xfrm>
            <a:off x="83842" y="742608"/>
            <a:ext cx="4365172" cy="5214257"/>
            <a:chOff x="83842" y="742608"/>
            <a:chExt cx="4365172" cy="5214257"/>
          </a:xfrm>
        </p:grpSpPr>
        <p:sp>
          <p:nvSpPr>
            <p:cNvPr id="61" name="Téglalap: lekerekített 60">
              <a:extLst>
                <a:ext uri="{FF2B5EF4-FFF2-40B4-BE49-F238E27FC236}">
                  <a16:creationId xmlns:a16="http://schemas.microsoft.com/office/drawing/2014/main" id="{F06D82D8-495B-149D-4BCF-AF5F9E2A5482}"/>
                </a:ext>
              </a:extLst>
            </p:cNvPr>
            <p:cNvSpPr/>
            <p:nvPr/>
          </p:nvSpPr>
          <p:spPr>
            <a:xfrm>
              <a:off x="83842" y="742608"/>
              <a:ext cx="4365172" cy="521425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2" name="Szövegdoboz 61">
              <a:extLst>
                <a:ext uri="{FF2B5EF4-FFF2-40B4-BE49-F238E27FC236}">
                  <a16:creationId xmlns:a16="http://schemas.microsoft.com/office/drawing/2014/main" id="{8AF655FC-BE18-191A-6988-EB7C106D117B}"/>
                </a:ext>
              </a:extLst>
            </p:cNvPr>
            <p:cNvSpPr txBox="1"/>
            <p:nvPr/>
          </p:nvSpPr>
          <p:spPr>
            <a:xfrm>
              <a:off x="834957" y="742608"/>
              <a:ext cx="2862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6000" b="1" dirty="0"/>
                <a:t>MCU</a:t>
              </a:r>
            </a:p>
          </p:txBody>
        </p:sp>
        <p:sp>
          <p:nvSpPr>
            <p:cNvPr id="64" name="Nyíl: szalag, balra mutató 63">
              <a:extLst>
                <a:ext uri="{FF2B5EF4-FFF2-40B4-BE49-F238E27FC236}">
                  <a16:creationId xmlns:a16="http://schemas.microsoft.com/office/drawing/2014/main" id="{325D68BD-4C38-46CD-E097-7AE10CFAA30B}"/>
                </a:ext>
              </a:extLst>
            </p:cNvPr>
            <p:cNvSpPr/>
            <p:nvPr/>
          </p:nvSpPr>
          <p:spPr>
            <a:xfrm rot="5400000">
              <a:off x="1607843" y="3353428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65" name="Nyíl: szalag, balra mutató 64">
              <a:extLst>
                <a:ext uri="{FF2B5EF4-FFF2-40B4-BE49-F238E27FC236}">
                  <a16:creationId xmlns:a16="http://schemas.microsoft.com/office/drawing/2014/main" id="{05938EA9-1F08-E086-25A7-4B92B315448C}"/>
                </a:ext>
              </a:extLst>
            </p:cNvPr>
            <p:cNvSpPr/>
            <p:nvPr/>
          </p:nvSpPr>
          <p:spPr>
            <a:xfrm rot="16200000">
              <a:off x="1760243" y="1864807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66" name="Szövegdoboz 65">
              <a:extLst>
                <a:ext uri="{FF2B5EF4-FFF2-40B4-BE49-F238E27FC236}">
                  <a16:creationId xmlns:a16="http://schemas.microsoft.com/office/drawing/2014/main" id="{6BD52243-826D-D41B-632F-FB8204A86314}"/>
                </a:ext>
              </a:extLst>
            </p:cNvPr>
            <p:cNvSpPr txBox="1"/>
            <p:nvPr/>
          </p:nvSpPr>
          <p:spPr>
            <a:xfrm>
              <a:off x="1656828" y="3312028"/>
              <a:ext cx="141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/>
                <a:t>Állapotgép</a:t>
              </a:r>
            </a:p>
          </p:txBody>
        </p:sp>
      </p:grpSp>
      <p:sp>
        <p:nvSpPr>
          <p:cNvPr id="67" name="Téglalap: lekerekített 66">
            <a:extLst>
              <a:ext uri="{FF2B5EF4-FFF2-40B4-BE49-F238E27FC236}">
                <a16:creationId xmlns:a16="http://schemas.microsoft.com/office/drawing/2014/main" id="{E053C9E2-2CE2-6568-E794-0DF667C4AEAA}"/>
              </a:ext>
            </a:extLst>
          </p:cNvPr>
          <p:cNvSpPr/>
          <p:nvPr/>
        </p:nvSpPr>
        <p:spPr>
          <a:xfrm>
            <a:off x="6489873" y="1224098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OLED</a:t>
            </a:r>
          </a:p>
        </p:txBody>
      </p:sp>
      <p:sp>
        <p:nvSpPr>
          <p:cNvPr id="68" name="Téglalap: lekerekített 67">
            <a:extLst>
              <a:ext uri="{FF2B5EF4-FFF2-40B4-BE49-F238E27FC236}">
                <a16:creationId xmlns:a16="http://schemas.microsoft.com/office/drawing/2014/main" id="{CD2AA252-C700-E344-315A-F1EEA19C4E78}"/>
              </a:ext>
            </a:extLst>
          </p:cNvPr>
          <p:cNvSpPr/>
          <p:nvPr/>
        </p:nvSpPr>
        <p:spPr>
          <a:xfrm>
            <a:off x="6489873" y="1852722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Numpad</a:t>
            </a:r>
            <a:endParaRPr lang="hu-HU" dirty="0"/>
          </a:p>
        </p:txBody>
      </p:sp>
      <p:sp>
        <p:nvSpPr>
          <p:cNvPr id="69" name="Téglalap: lekerekített 68">
            <a:extLst>
              <a:ext uri="{FF2B5EF4-FFF2-40B4-BE49-F238E27FC236}">
                <a16:creationId xmlns:a16="http://schemas.microsoft.com/office/drawing/2014/main" id="{C1EC7B52-1EDB-9968-0F72-0B6E2BBF8373}"/>
              </a:ext>
            </a:extLst>
          </p:cNvPr>
          <p:cNvSpPr/>
          <p:nvPr/>
        </p:nvSpPr>
        <p:spPr>
          <a:xfrm>
            <a:off x="6489873" y="2483263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Gombok</a:t>
            </a:r>
          </a:p>
        </p:txBody>
      </p:sp>
      <p:sp>
        <p:nvSpPr>
          <p:cNvPr id="70" name="Téglalap: lekerekített 69">
            <a:extLst>
              <a:ext uri="{FF2B5EF4-FFF2-40B4-BE49-F238E27FC236}">
                <a16:creationId xmlns:a16="http://schemas.microsoft.com/office/drawing/2014/main" id="{7B744077-5FE6-2E8C-68E2-8DFA2057E70A}"/>
              </a:ext>
            </a:extLst>
          </p:cNvPr>
          <p:cNvSpPr/>
          <p:nvPr/>
        </p:nvSpPr>
        <p:spPr>
          <a:xfrm>
            <a:off x="6489873" y="5593003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Motorvezérlés</a:t>
            </a:r>
          </a:p>
        </p:txBody>
      </p:sp>
      <p:sp>
        <p:nvSpPr>
          <p:cNvPr id="71" name="Téglalap: lekerekített 70">
            <a:extLst>
              <a:ext uri="{FF2B5EF4-FFF2-40B4-BE49-F238E27FC236}">
                <a16:creationId xmlns:a16="http://schemas.microsoft.com/office/drawing/2014/main" id="{1E5C4667-4711-662A-91D2-5FA3174B4283}"/>
              </a:ext>
            </a:extLst>
          </p:cNvPr>
          <p:cNvSpPr/>
          <p:nvPr/>
        </p:nvSpPr>
        <p:spPr>
          <a:xfrm>
            <a:off x="6489873" y="6214278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Enkóderek</a:t>
            </a:r>
          </a:p>
        </p:txBody>
      </p:sp>
      <p:sp>
        <p:nvSpPr>
          <p:cNvPr id="72" name="Téglalap: lekerekített 71">
            <a:extLst>
              <a:ext uri="{FF2B5EF4-FFF2-40B4-BE49-F238E27FC236}">
                <a16:creationId xmlns:a16="http://schemas.microsoft.com/office/drawing/2014/main" id="{3B07B010-16DC-9214-1E6B-9FB8C5661349}"/>
              </a:ext>
            </a:extLst>
          </p:cNvPr>
          <p:cNvSpPr/>
          <p:nvPr/>
        </p:nvSpPr>
        <p:spPr>
          <a:xfrm>
            <a:off x="6489873" y="3729182"/>
            <a:ext cx="2341124" cy="329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Referenciaszenzor</a:t>
            </a:r>
          </a:p>
        </p:txBody>
      </p:sp>
      <p:sp>
        <p:nvSpPr>
          <p:cNvPr id="73" name="Téglalap: lekerekített 72">
            <a:extLst>
              <a:ext uri="{FF2B5EF4-FFF2-40B4-BE49-F238E27FC236}">
                <a16:creationId xmlns:a16="http://schemas.microsoft.com/office/drawing/2014/main" id="{4FA71961-29B0-F904-9552-DDEDE2C42A37}"/>
              </a:ext>
            </a:extLst>
          </p:cNvPr>
          <p:cNvSpPr/>
          <p:nvPr/>
        </p:nvSpPr>
        <p:spPr>
          <a:xfrm>
            <a:off x="6489873" y="4327536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SPI </a:t>
            </a:r>
            <a:r>
              <a:rPr lang="hu-HU" dirty="0" err="1"/>
              <a:t>sniffer</a:t>
            </a:r>
            <a:endParaRPr lang="hu-HU" dirty="0"/>
          </a:p>
        </p:txBody>
      </p:sp>
      <p:sp>
        <p:nvSpPr>
          <p:cNvPr id="74" name="Téglalap: lekerekített 73">
            <a:extLst>
              <a:ext uri="{FF2B5EF4-FFF2-40B4-BE49-F238E27FC236}">
                <a16:creationId xmlns:a16="http://schemas.microsoft.com/office/drawing/2014/main" id="{C150CC31-C454-32F1-5BC4-22ED5C0C4847}"/>
              </a:ext>
            </a:extLst>
          </p:cNvPr>
          <p:cNvSpPr/>
          <p:nvPr/>
        </p:nvSpPr>
        <p:spPr>
          <a:xfrm>
            <a:off x="6489873" y="4931694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Trigger</a:t>
            </a:r>
            <a:r>
              <a:rPr lang="hu-HU" dirty="0"/>
              <a:t> </a:t>
            </a:r>
            <a:r>
              <a:rPr lang="hu-HU" dirty="0" err="1"/>
              <a:t>interface</a:t>
            </a:r>
            <a:endParaRPr lang="hu-HU" dirty="0"/>
          </a:p>
        </p:txBody>
      </p:sp>
      <p:sp>
        <p:nvSpPr>
          <p:cNvPr id="78" name="Téglalap: lekerekített 77">
            <a:extLst>
              <a:ext uri="{FF2B5EF4-FFF2-40B4-BE49-F238E27FC236}">
                <a16:creationId xmlns:a16="http://schemas.microsoft.com/office/drawing/2014/main" id="{71B3EC0D-6463-D131-DB86-155C2B4A81FF}"/>
              </a:ext>
            </a:extLst>
          </p:cNvPr>
          <p:cNvSpPr/>
          <p:nvPr/>
        </p:nvSpPr>
        <p:spPr>
          <a:xfrm>
            <a:off x="6489873" y="3107909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EEPROM</a:t>
            </a:r>
          </a:p>
        </p:txBody>
      </p:sp>
      <p:sp>
        <p:nvSpPr>
          <p:cNvPr id="82" name="Szövegdoboz 81">
            <a:extLst>
              <a:ext uri="{FF2B5EF4-FFF2-40B4-BE49-F238E27FC236}">
                <a16:creationId xmlns:a16="http://schemas.microsoft.com/office/drawing/2014/main" id="{60AED13E-09CC-2994-3E69-136A0DB76F53}"/>
              </a:ext>
            </a:extLst>
          </p:cNvPr>
          <p:cNvSpPr txBox="1"/>
          <p:nvPr/>
        </p:nvSpPr>
        <p:spPr>
          <a:xfrm>
            <a:off x="9134989" y="9874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SW</a:t>
            </a:r>
          </a:p>
        </p:txBody>
      </p: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B85D3299-1669-0D21-9840-676EEE7F46B4}"/>
              </a:ext>
            </a:extLst>
          </p:cNvPr>
          <p:cNvSpPr txBox="1"/>
          <p:nvPr/>
        </p:nvSpPr>
        <p:spPr>
          <a:xfrm>
            <a:off x="10515025" y="11757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HW</a:t>
            </a:r>
          </a:p>
        </p:txBody>
      </p:sp>
      <p:sp>
        <p:nvSpPr>
          <p:cNvPr id="86" name="Multiplication Sign 101">
            <a:extLst>
              <a:ext uri="{FF2B5EF4-FFF2-40B4-BE49-F238E27FC236}">
                <a16:creationId xmlns:a16="http://schemas.microsoft.com/office/drawing/2014/main" id="{F5656CDC-80B0-8DE4-2DFE-FD4B0DB64C8F}"/>
              </a:ext>
            </a:extLst>
          </p:cNvPr>
          <p:cNvSpPr/>
          <p:nvPr/>
        </p:nvSpPr>
        <p:spPr>
          <a:xfrm>
            <a:off x="9125487" y="421970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7" name="Multiplication Sign 101">
            <a:extLst>
              <a:ext uri="{FF2B5EF4-FFF2-40B4-BE49-F238E27FC236}">
                <a16:creationId xmlns:a16="http://schemas.microsoft.com/office/drawing/2014/main" id="{B9625C1F-6359-0993-5F9E-6989DDF9C6A6}"/>
              </a:ext>
            </a:extLst>
          </p:cNvPr>
          <p:cNvSpPr/>
          <p:nvPr/>
        </p:nvSpPr>
        <p:spPr>
          <a:xfrm>
            <a:off x="9125486" y="4823860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8" name="Téglalap: lekerekített 87">
            <a:extLst>
              <a:ext uri="{FF2B5EF4-FFF2-40B4-BE49-F238E27FC236}">
                <a16:creationId xmlns:a16="http://schemas.microsoft.com/office/drawing/2014/main" id="{62CE3EF4-2B2D-FC75-F371-BB2FD28CBEF5}"/>
              </a:ext>
            </a:extLst>
          </p:cNvPr>
          <p:cNvSpPr/>
          <p:nvPr/>
        </p:nvSpPr>
        <p:spPr>
          <a:xfrm>
            <a:off x="6489873" y="634000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PC vezérlés</a:t>
            </a:r>
          </a:p>
        </p:txBody>
      </p:sp>
      <p:sp>
        <p:nvSpPr>
          <p:cNvPr id="89" name="Multiplication Sign 101">
            <a:extLst>
              <a:ext uri="{FF2B5EF4-FFF2-40B4-BE49-F238E27FC236}">
                <a16:creationId xmlns:a16="http://schemas.microsoft.com/office/drawing/2014/main" id="{44A60A1E-4466-3954-9E2B-A5972D9E44E6}"/>
              </a:ext>
            </a:extLst>
          </p:cNvPr>
          <p:cNvSpPr/>
          <p:nvPr/>
        </p:nvSpPr>
        <p:spPr>
          <a:xfrm>
            <a:off x="9193581" y="61455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3" name="Téglalap 92">
            <a:extLst>
              <a:ext uri="{FF2B5EF4-FFF2-40B4-BE49-F238E27FC236}">
                <a16:creationId xmlns:a16="http://schemas.microsoft.com/office/drawing/2014/main" id="{517CBBC0-3580-2B35-EB9F-4BE5977ADB7E}"/>
              </a:ext>
            </a:extLst>
          </p:cNvPr>
          <p:cNvSpPr/>
          <p:nvPr/>
        </p:nvSpPr>
        <p:spPr>
          <a:xfrm>
            <a:off x="10515025" y="833142"/>
            <a:ext cx="685911" cy="1078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5" name="Szövegdoboz 94">
            <a:extLst>
              <a:ext uri="{FF2B5EF4-FFF2-40B4-BE49-F238E27FC236}">
                <a16:creationId xmlns:a16="http://schemas.microsoft.com/office/drawing/2014/main" id="{6E1C6F26-4F97-696B-DDCF-D8E791AC81D2}"/>
              </a:ext>
            </a:extLst>
          </p:cNvPr>
          <p:cNvSpPr txBox="1"/>
          <p:nvPr/>
        </p:nvSpPr>
        <p:spPr>
          <a:xfrm>
            <a:off x="10054843" y="1204108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96" name="Szövegdoboz 95">
            <a:extLst>
              <a:ext uri="{FF2B5EF4-FFF2-40B4-BE49-F238E27FC236}">
                <a16:creationId xmlns:a16="http://schemas.microsoft.com/office/drawing/2014/main" id="{89E73F46-EB0A-8E72-C8D5-067B74C1C8B1}"/>
              </a:ext>
            </a:extLst>
          </p:cNvPr>
          <p:cNvSpPr txBox="1"/>
          <p:nvPr/>
        </p:nvSpPr>
        <p:spPr>
          <a:xfrm>
            <a:off x="10258297" y="491170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Alaplapon</a:t>
            </a:r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7D96D7F1-CD1C-AF42-4CBB-B865BD5D2D19}"/>
              </a:ext>
            </a:extLst>
          </p:cNvPr>
          <p:cNvSpPr txBox="1"/>
          <p:nvPr/>
        </p:nvSpPr>
        <p:spPr>
          <a:xfrm>
            <a:off x="10054843" y="1832732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1F262A42-6B83-9BB8-A850-67DAAC16025B}"/>
              </a:ext>
            </a:extLst>
          </p:cNvPr>
          <p:cNvSpPr txBox="1"/>
          <p:nvPr/>
        </p:nvSpPr>
        <p:spPr>
          <a:xfrm>
            <a:off x="9855686" y="6194288"/>
            <a:ext cx="20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Motorra rögzíthető</a:t>
            </a:r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21FC0324-BE2E-0FBE-12E6-60B42AF79D38}"/>
              </a:ext>
            </a:extLst>
          </p:cNvPr>
          <p:cNvSpPr txBox="1"/>
          <p:nvPr/>
        </p:nvSpPr>
        <p:spPr>
          <a:xfrm>
            <a:off x="9917819" y="5573013"/>
            <a:ext cx="188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Kapható </a:t>
            </a:r>
            <a:r>
              <a:rPr lang="hu-HU" dirty="0" err="1"/>
              <a:t>hardwer</a:t>
            </a:r>
            <a:endParaRPr lang="hu-HU" dirty="0"/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1ACEBBE2-62C5-F162-3BEF-312DFA748183}"/>
              </a:ext>
            </a:extLst>
          </p:cNvPr>
          <p:cNvSpPr txBox="1"/>
          <p:nvPr/>
        </p:nvSpPr>
        <p:spPr>
          <a:xfrm>
            <a:off x="10258297" y="430754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Alaplapon</a:t>
            </a:r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091C0DE4-27B7-4FF7-6578-017B842A0BF2}"/>
              </a:ext>
            </a:extLst>
          </p:cNvPr>
          <p:cNvSpPr txBox="1"/>
          <p:nvPr/>
        </p:nvSpPr>
        <p:spPr>
          <a:xfrm>
            <a:off x="9917819" y="3709192"/>
            <a:ext cx="188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Kapható </a:t>
            </a:r>
            <a:r>
              <a:rPr lang="hu-HU" dirty="0" err="1"/>
              <a:t>hardwer</a:t>
            </a:r>
            <a:endParaRPr lang="hu-HU" dirty="0"/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5451AE68-2E36-C372-8B37-02D2258F5A70}"/>
              </a:ext>
            </a:extLst>
          </p:cNvPr>
          <p:cNvSpPr txBox="1"/>
          <p:nvPr/>
        </p:nvSpPr>
        <p:spPr>
          <a:xfrm>
            <a:off x="10054843" y="3087919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A060B531-F6F8-C6E7-6526-01AAD2FA15BB}"/>
              </a:ext>
            </a:extLst>
          </p:cNvPr>
          <p:cNvSpPr txBox="1"/>
          <p:nvPr/>
        </p:nvSpPr>
        <p:spPr>
          <a:xfrm>
            <a:off x="10054843" y="2463273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Külön panelen</a:t>
            </a:r>
          </a:p>
        </p:txBody>
      </p:sp>
      <p:sp>
        <p:nvSpPr>
          <p:cNvPr id="105" name="Nyíl: balra-jobbra mutató 104">
            <a:extLst>
              <a:ext uri="{FF2B5EF4-FFF2-40B4-BE49-F238E27FC236}">
                <a16:creationId xmlns:a16="http://schemas.microsoft.com/office/drawing/2014/main" id="{53F0EF44-DF50-8310-4EA6-56C1CCD6D1FB}"/>
              </a:ext>
            </a:extLst>
          </p:cNvPr>
          <p:cNvSpPr/>
          <p:nvPr/>
        </p:nvSpPr>
        <p:spPr>
          <a:xfrm>
            <a:off x="4644956" y="2873204"/>
            <a:ext cx="1536144" cy="745109"/>
          </a:xfrm>
          <a:prstGeom prst="leftRightArrow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97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8" grpId="0" animBg="1"/>
      <p:bldP spid="82" grpId="0"/>
      <p:bldP spid="83" grpId="0"/>
      <p:bldP spid="86" grpId="0" animBg="1"/>
      <p:bldP spid="87" grpId="0" animBg="1"/>
      <p:bldP spid="88" grpId="0" animBg="1"/>
      <p:bldP spid="89" grpId="0" animBg="1"/>
      <p:bldP spid="93" grpId="0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CFF23-BD51-BF04-C3F3-D1672257AB81}"/>
              </a:ext>
            </a:extLst>
          </p:cNvPr>
          <p:cNvSpPr/>
          <p:nvPr/>
        </p:nvSpPr>
        <p:spPr>
          <a:xfrm>
            <a:off x="4463796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C07EE-D6CA-9904-1606-567F0F88529E}"/>
              </a:ext>
            </a:extLst>
          </p:cNvPr>
          <p:cNvSpPr txBox="1"/>
          <p:nvPr/>
        </p:nvSpPr>
        <p:spPr>
          <a:xfrm>
            <a:off x="4463796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Paraméterek beállítása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42129-5A44-7079-46AE-AAC6091D504E}"/>
              </a:ext>
            </a:extLst>
          </p:cNvPr>
          <p:cNvSpPr txBox="1"/>
          <p:nvPr/>
        </p:nvSpPr>
        <p:spPr>
          <a:xfrm>
            <a:off x="4463796" y="1729072"/>
            <a:ext cx="214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Fix tengely</a:t>
            </a:r>
          </a:p>
          <a:p>
            <a:r>
              <a:rPr lang="hu-HU" dirty="0"/>
              <a:t>Követett tengely</a:t>
            </a:r>
          </a:p>
          <a:p>
            <a:r>
              <a:rPr lang="hu-HU" dirty="0"/>
              <a:t>Szög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BC8DA2-6A8F-09E6-5DFA-E650CD63BBFC}"/>
              </a:ext>
            </a:extLst>
          </p:cNvPr>
          <p:cNvSpPr/>
          <p:nvPr/>
        </p:nvSpPr>
        <p:spPr>
          <a:xfrm>
            <a:off x="2250949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6FEB7-F778-2D58-4C2A-DAD05C77CA98}"/>
              </a:ext>
            </a:extLst>
          </p:cNvPr>
          <p:cNvSpPr txBox="1"/>
          <p:nvPr/>
        </p:nvSpPr>
        <p:spPr>
          <a:xfrm>
            <a:off x="2250949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Beállás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27835-4CCA-D07E-F10A-8FE2ED967AF8}"/>
              </a:ext>
            </a:extLst>
          </p:cNvPr>
          <p:cNvSpPr txBox="1"/>
          <p:nvPr/>
        </p:nvSpPr>
        <p:spPr>
          <a:xfrm>
            <a:off x="2250949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Beállítások által leírt pozíció felvétele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41E5A5-466D-B412-9F4F-023AD9C3F69F}"/>
              </a:ext>
            </a:extLst>
          </p:cNvPr>
          <p:cNvSpPr/>
          <p:nvPr/>
        </p:nvSpPr>
        <p:spPr>
          <a:xfrm>
            <a:off x="7481315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3D956-FF98-A2AE-F2F3-FFB140B5328E}"/>
              </a:ext>
            </a:extLst>
          </p:cNvPr>
          <p:cNvSpPr txBox="1"/>
          <p:nvPr/>
        </p:nvSpPr>
        <p:spPr>
          <a:xfrm>
            <a:off x="7481315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Szabad mozgatás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EEF8C-633A-C7B3-A178-A7BB7E8E9135}"/>
              </a:ext>
            </a:extLst>
          </p:cNvPr>
          <p:cNvSpPr txBox="1"/>
          <p:nvPr/>
        </p:nvSpPr>
        <p:spPr>
          <a:xfrm>
            <a:off x="7481315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Szabad mozgatása a tengelyeknek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15C40D-0D12-1622-8FE7-F35C32BC5181}"/>
              </a:ext>
            </a:extLst>
          </p:cNvPr>
          <p:cNvSpPr/>
          <p:nvPr/>
        </p:nvSpPr>
        <p:spPr>
          <a:xfrm>
            <a:off x="8354568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DB537-F395-5DA5-F23B-ECC6577D85D7}"/>
              </a:ext>
            </a:extLst>
          </p:cNvPr>
          <p:cNvSpPr txBox="1"/>
          <p:nvPr/>
        </p:nvSpPr>
        <p:spPr>
          <a:xfrm>
            <a:off x="8354568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PC vezérlés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B2237-0781-906A-DEED-8C8238361B15}"/>
              </a:ext>
            </a:extLst>
          </p:cNvPr>
          <p:cNvSpPr txBox="1"/>
          <p:nvPr/>
        </p:nvSpPr>
        <p:spPr>
          <a:xfrm>
            <a:off x="8354568" y="2006071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Vezérlés PC-ről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654B00-14B1-07E3-BBEC-77A6E12B7F7F}"/>
              </a:ext>
            </a:extLst>
          </p:cNvPr>
          <p:cNvSpPr/>
          <p:nvPr/>
        </p:nvSpPr>
        <p:spPr>
          <a:xfrm>
            <a:off x="573024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A23B7-A73A-41E9-4669-AB4AE9706645}"/>
              </a:ext>
            </a:extLst>
          </p:cNvPr>
          <p:cNvSpPr txBox="1"/>
          <p:nvPr/>
        </p:nvSpPr>
        <p:spPr>
          <a:xfrm>
            <a:off x="573024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Memória választás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6C4B7-7951-8EEA-3448-FBDC1E520E4D}"/>
              </a:ext>
            </a:extLst>
          </p:cNvPr>
          <p:cNvSpPr txBox="1"/>
          <p:nvPr/>
        </p:nvSpPr>
        <p:spPr>
          <a:xfrm>
            <a:off x="573024" y="2006071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Beállítások betöltése, 9 memória hely van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14B39C-CA3B-B143-E607-4432A2420F36}"/>
              </a:ext>
            </a:extLst>
          </p:cNvPr>
          <p:cNvCxnSpPr>
            <a:cxnSpLocks/>
          </p:cNvCxnSpPr>
          <p:nvPr/>
        </p:nvCxnSpPr>
        <p:spPr>
          <a:xfrm>
            <a:off x="3051048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75455C2-27C0-75C6-04BD-9698A71ECD8B}"/>
              </a:ext>
            </a:extLst>
          </p:cNvPr>
          <p:cNvCxnSpPr/>
          <p:nvPr/>
        </p:nvCxnSpPr>
        <p:spPr>
          <a:xfrm flipH="1">
            <a:off x="3051048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8942BE6-AA58-B704-0ABC-791BDC75823F}"/>
              </a:ext>
            </a:extLst>
          </p:cNvPr>
          <p:cNvCxnSpPr/>
          <p:nvPr/>
        </p:nvCxnSpPr>
        <p:spPr>
          <a:xfrm flipH="1">
            <a:off x="2843784" y="2761488"/>
            <a:ext cx="1620012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DFE464-B4B2-9E50-BDB6-695B696C6ACB}"/>
              </a:ext>
            </a:extLst>
          </p:cNvPr>
          <p:cNvCxnSpPr/>
          <p:nvPr/>
        </p:nvCxnSpPr>
        <p:spPr>
          <a:xfrm flipV="1">
            <a:off x="3995928" y="2947800"/>
            <a:ext cx="1271016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94ADE09-336A-23D6-5240-02DA3117D26E}"/>
              </a:ext>
            </a:extLst>
          </p:cNvPr>
          <p:cNvCxnSpPr/>
          <p:nvPr/>
        </p:nvCxnSpPr>
        <p:spPr>
          <a:xfrm>
            <a:off x="6281928" y="2947800"/>
            <a:ext cx="1609344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C25B23-EB33-01B1-18A2-4212E8A2DD2E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6941820" y="2761488"/>
            <a:ext cx="1778507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896E9-F4BA-FBA7-70DB-959E7E6021D7}"/>
              </a:ext>
            </a:extLst>
          </p:cNvPr>
          <p:cNvCxnSpPr>
            <a:cxnSpLocks/>
          </p:cNvCxnSpPr>
          <p:nvPr/>
        </p:nvCxnSpPr>
        <p:spPr>
          <a:xfrm>
            <a:off x="6941820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EC358D-A83A-FF3D-6E03-2CD77EDA1537}"/>
              </a:ext>
            </a:extLst>
          </p:cNvPr>
          <p:cNvCxnSpPr/>
          <p:nvPr/>
        </p:nvCxnSpPr>
        <p:spPr>
          <a:xfrm flipH="1">
            <a:off x="6941820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0486FE6-A869-DD1E-F17F-32CF3F3D24D7}"/>
              </a:ext>
            </a:extLst>
          </p:cNvPr>
          <p:cNvSpPr txBox="1"/>
          <p:nvPr/>
        </p:nvSpPr>
        <p:spPr>
          <a:xfrm>
            <a:off x="3428894" y="1481151"/>
            <a:ext cx="6783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MEM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A7F4B8-2018-19D5-8DA2-8007CAFC4CD5}"/>
              </a:ext>
            </a:extLst>
          </p:cNvPr>
          <p:cNvSpPr txBox="1"/>
          <p:nvPr/>
        </p:nvSpPr>
        <p:spPr>
          <a:xfrm>
            <a:off x="3510738" y="2190737"/>
            <a:ext cx="4844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OK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CD6DDC4-C5ED-AEF5-716B-CC83D2A33073}"/>
              </a:ext>
            </a:extLst>
          </p:cNvPr>
          <p:cNvSpPr txBox="1"/>
          <p:nvPr/>
        </p:nvSpPr>
        <p:spPr>
          <a:xfrm>
            <a:off x="7130199" y="1424486"/>
            <a:ext cx="10359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REMOTE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C27740-569D-81B8-40DE-0AED220AAE66}"/>
              </a:ext>
            </a:extLst>
          </p:cNvPr>
          <p:cNvSpPr txBox="1"/>
          <p:nvPr/>
        </p:nvSpPr>
        <p:spPr>
          <a:xfrm>
            <a:off x="7130198" y="2244457"/>
            <a:ext cx="10359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REMOTE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C8FFD57-38DF-7B71-1D2C-DD5BAE6EBA8D}"/>
              </a:ext>
            </a:extLst>
          </p:cNvPr>
          <p:cNvSpPr txBox="1"/>
          <p:nvPr/>
        </p:nvSpPr>
        <p:spPr>
          <a:xfrm>
            <a:off x="3247747" y="3059668"/>
            <a:ext cx="5533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SET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89D2BD-3205-A64E-1587-045372731542}"/>
              </a:ext>
            </a:extLst>
          </p:cNvPr>
          <p:cNvSpPr txBox="1"/>
          <p:nvPr/>
        </p:nvSpPr>
        <p:spPr>
          <a:xfrm>
            <a:off x="4089878" y="3056886"/>
            <a:ext cx="144148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Mozgás vége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C244EFA-9782-5378-B312-799596AC2D05}"/>
              </a:ext>
            </a:extLst>
          </p:cNvPr>
          <p:cNvSpPr txBox="1"/>
          <p:nvPr/>
        </p:nvSpPr>
        <p:spPr>
          <a:xfrm>
            <a:off x="5731086" y="3517648"/>
            <a:ext cx="19301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Szabad mozgatás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1551ECF-A659-6F00-2FBC-96BB3A7BC51E}"/>
              </a:ext>
            </a:extLst>
          </p:cNvPr>
          <p:cNvSpPr txBox="1"/>
          <p:nvPr/>
        </p:nvSpPr>
        <p:spPr>
          <a:xfrm>
            <a:off x="7999466" y="3307700"/>
            <a:ext cx="19301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Szabad mozgatás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73A679D3-7060-AB86-E877-5DE01864C781}"/>
              </a:ext>
            </a:extLst>
          </p:cNvPr>
          <p:cNvSpPr/>
          <p:nvPr/>
        </p:nvSpPr>
        <p:spPr>
          <a:xfrm>
            <a:off x="-1" y="0"/>
            <a:ext cx="3801105" cy="79749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6000" dirty="0"/>
              <a:t>Állapotgép</a:t>
            </a:r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CB4BD71-ABE8-AD14-ED04-DEB84FFD1C7E}"/>
              </a:ext>
            </a:extLst>
          </p:cNvPr>
          <p:cNvSpPr/>
          <p:nvPr/>
        </p:nvSpPr>
        <p:spPr>
          <a:xfrm>
            <a:off x="5085969" y="962638"/>
            <a:ext cx="361950" cy="3619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5576006A-FA73-726B-87E2-1B224754987A}"/>
              </a:ext>
            </a:extLst>
          </p:cNvPr>
          <p:cNvCxnSpPr>
            <a:cxnSpLocks/>
            <a:stCxn id="33" idx="5"/>
            <a:endCxn id="5" idx="0"/>
          </p:cNvCxnSpPr>
          <p:nvPr/>
        </p:nvCxnSpPr>
        <p:spPr>
          <a:xfrm>
            <a:off x="5394913" y="1271582"/>
            <a:ext cx="307895" cy="162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8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36E42-12B9-4FCC-AC80-AD0A3795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" y="1007686"/>
            <a:ext cx="11402568" cy="5850314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7432F2D-D2F3-3A1C-B2CD-742E4B680AD3}"/>
              </a:ext>
            </a:extLst>
          </p:cNvPr>
          <p:cNvSpPr/>
          <p:nvPr/>
        </p:nvSpPr>
        <p:spPr>
          <a:xfrm>
            <a:off x="-1" y="0"/>
            <a:ext cx="3801105" cy="79749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6000" dirty="0"/>
              <a:t>Alaplap</a:t>
            </a:r>
          </a:p>
        </p:txBody>
      </p:sp>
    </p:spTree>
    <p:extLst>
      <p:ext uri="{BB962C8B-B14F-4D97-AF65-F5344CB8AC3E}">
        <p14:creationId xmlns:p14="http://schemas.microsoft.com/office/powerpoint/2010/main" val="35780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diagram, Tervrajz, tér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283E001-16AA-E891-21EC-B56444085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20" y="0"/>
            <a:ext cx="969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8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C0C0931-3D11-CCF6-A9DA-54CC0231D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6" y="1576146"/>
            <a:ext cx="2908603" cy="2202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7BAC5-F133-E08C-B04F-A271E891A1D5}"/>
              </a:ext>
            </a:extLst>
          </p:cNvPr>
          <p:cNvSpPr txBox="1"/>
          <p:nvPr/>
        </p:nvSpPr>
        <p:spPr>
          <a:xfrm>
            <a:off x="1676400" y="1109863"/>
            <a:ext cx="83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Kijelző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5AADF-18F7-2DC7-3573-54371F95FAEB}"/>
              </a:ext>
            </a:extLst>
          </p:cNvPr>
          <p:cNvSpPr txBox="1"/>
          <p:nvPr/>
        </p:nvSpPr>
        <p:spPr>
          <a:xfrm>
            <a:off x="5548551" y="110986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Numpad</a:t>
            </a:r>
            <a:endParaRPr lang="hu-H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8E9BE-F384-98AF-B923-C3047549315D}"/>
              </a:ext>
            </a:extLst>
          </p:cNvPr>
          <p:cNvSpPr txBox="1"/>
          <p:nvPr/>
        </p:nvSpPr>
        <p:spPr>
          <a:xfrm>
            <a:off x="9769713" y="11392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Gombok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E4B76-FC10-8539-928A-90DD9FF24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7" b="90800" l="9842" r="89895">
                        <a14:foregroundMark x1="35149" y1="9867" x2="35149" y2="9867"/>
                        <a14:foregroundMark x1="44288" y1="5467" x2="44288" y2="5467"/>
                        <a14:foregroundMark x1="47364" y1="90933" x2="47364" y2="90933"/>
                        <a14:foregroundMark x1="9842" y1="24800" x2="9842" y2="24800"/>
                        <a14:backgroundMark x1="12742" y1="25067" x2="12742" y2="25067"/>
                        <a14:backgroundMark x1="46397" y1="88667" x2="46397" y2="88667"/>
                        <a14:backgroundMark x1="82689" y1="50800" x2="82689" y2="5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91" y="2956755"/>
            <a:ext cx="5598269" cy="3689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3B7911-6762-62FA-ACD5-E4CFA6894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96" b="96149" l="2979" r="96596">
                        <a14:foregroundMark x1="8085" y1="26829" x2="8085" y2="26829"/>
                        <a14:foregroundMark x1="2979" y1="31836" x2="2979" y2="31836"/>
                        <a14:foregroundMark x1="54149" y1="91271" x2="54149" y2="91271"/>
                        <a14:foregroundMark x1="50000" y1="96149" x2="50000" y2="96149"/>
                        <a14:foregroundMark x1="92778" y1="44708" x2="93617" y2="43132"/>
                        <a14:foregroundMark x1="92181" y1="45828" x2="92374" y2="45466"/>
                        <a14:foregroundMark x1="89787" y1="50321" x2="92181" y2="45828"/>
                        <a14:foregroundMark x1="93617" y1="43132" x2="91277" y2="41849"/>
                        <a14:foregroundMark x1="96702" y1="46213" x2="96702" y2="46213"/>
                        <a14:foregroundMark x1="36702" y1="10141" x2="51383" y2="4365"/>
                        <a14:foregroundMark x1="51383" y1="4365" x2="57660" y2="9243"/>
                        <a14:foregroundMark x1="57660" y1="9243" x2="53085" y2="2696"/>
                        <a14:foregroundMark x1="53085" y1="2696" x2="54468" y2="4236"/>
                        <a14:foregroundMark x1="45532" y1="67266" x2="47128" y2="67908"/>
                        <a14:foregroundMark x1="49255" y1="60591" x2="49255" y2="60591"/>
                        <a14:foregroundMark x1="49255" y1="60591" x2="49255" y2="60591"/>
                        <a14:foregroundMark x1="49362" y1="60591" x2="49043" y2="60976"/>
                        <a14:backgroundMark x1="6383" y1="31964" x2="6383" y2="31964"/>
                        <a14:backgroundMark x1="55000" y1="64056" x2="55000" y2="64056"/>
                        <a14:backgroundMark x1="47340" y1="71502" x2="47340" y2="71502"/>
                        <a14:backgroundMark x1="46064" y1="68293" x2="46064" y2="68293"/>
                        <a14:backgroundMark x1="49255" y1="61232" x2="49255" y2="61232"/>
                        <a14:backgroundMark x1="49149" y1="60976" x2="49149" y2="60976"/>
                        <a14:backgroundMark x1="49043" y1="60976" x2="49043" y2="60976"/>
                        <a14:backgroundMark x1="92234" y1="45058" x2="92234" y2="45058"/>
                        <a14:backgroundMark x1="93191" y1="45828" x2="92128" y2="44801"/>
                        <a14:backgroundMark x1="92553" y1="45443" x2="92553" y2="45443"/>
                        <a14:backgroundMark x1="92447" y1="45443" x2="92447" y2="45443"/>
                        <a14:backgroundMark x1="92340" y1="45443" x2="92340" y2="45443"/>
                        <a14:backgroundMark x1="92766" y1="44929" x2="92766" y2="44929"/>
                        <a14:backgroundMark x1="92447" y1="45828" x2="92447" y2="4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2357" y="3269590"/>
            <a:ext cx="3697100" cy="3063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E251F1-B707-6C2F-AADE-4E388E3F6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60" b="97920" l="3694" r="97757">
                        <a14:foregroundMark x1="11346" y1="20480" x2="7256" y2="28480"/>
                        <a14:foregroundMark x1="7256" y1="28480" x2="10950" y2="35680"/>
                        <a14:foregroundMark x1="10950" y1="35680" x2="3694" y2="38560"/>
                        <a14:foregroundMark x1="4658" y1="40160" x2="6201" y2="42720"/>
                        <a14:foregroundMark x1="3694" y1="38560" x2="4658" y2="40160"/>
                        <a14:foregroundMark x1="45251" y1="9920" x2="55409" y2="8800"/>
                        <a14:foregroundMark x1="67150" y1="6720" x2="59499" y2="3360"/>
                        <a14:foregroundMark x1="59499" y1="3360" x2="59367" y2="7680"/>
                        <a14:foregroundMark x1="93140" y1="46400" x2="94195" y2="41280"/>
                        <a14:foregroundMark x1="98021" y1="44320" x2="98153" y2="45120"/>
                        <a14:foregroundMark x1="41029" y1="92800" x2="41029" y2="92800"/>
                        <a14:foregroundMark x1="36939" y1="96960" x2="36939" y2="96960"/>
                        <a14:foregroundMark x1="36675" y1="97920" x2="36675" y2="97920"/>
                        <a14:foregroundMark x1="35899" y1="87871" x2="33773" y2="88000"/>
                        <a14:foregroundMark x1="36301" y1="88852" x2="35620" y2="88800"/>
                        <a14:foregroundMark x1="38545" y1="89280" x2="39314" y2="90400"/>
                        <a14:foregroundMark x1="37995" y1="88480" x2="38545" y2="89280"/>
                        <a14:foregroundMark x1="39974" y1="89600" x2="39578" y2="91200"/>
                        <a14:foregroundMark x1="39446" y1="92960" x2="39446" y2="92960"/>
                        <a14:foregroundMark x1="39446" y1="92960" x2="39499" y2="92513"/>
                        <a14:foregroundMark x1="40106" y1="90400" x2="40106" y2="90400"/>
                        <a14:foregroundMark x1="39710" y1="91360" x2="39710" y2="91360"/>
                        <a14:foregroundMark x1="39710" y1="91520" x2="39710" y2="91520"/>
                        <a14:foregroundMark x1="40106" y1="91520" x2="40106" y2="91520"/>
                        <a14:foregroundMark x1="40106" y1="91520" x2="39578" y2="91360"/>
                        <a14:foregroundMark x1="39578" y1="91200" x2="41557" y2="90240"/>
                        <a14:foregroundMark x1="39974" y1="89280" x2="39710" y2="88000"/>
                        <a14:foregroundMark x1="40369" y1="91200" x2="39974" y2="89280"/>
                        <a14:backgroundMark x1="6992" y1="40160" x2="6992" y2="40160"/>
                        <a14:backgroundMark x1="10950" y1="26720" x2="10950" y2="26720"/>
                        <a14:backgroundMark x1="36939" y1="90240" x2="36939" y2="90240"/>
                        <a14:backgroundMark x1="36939" y1="88640" x2="36939" y2="88640"/>
                        <a14:backgroundMark x1="37995" y1="89280" x2="36939" y2="88960"/>
                        <a14:backgroundMark x1="38786" y1="90240" x2="36280" y2="88800"/>
                        <a14:backgroundMark x1="38127" y1="89280" x2="38127" y2="89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31" y="3642151"/>
            <a:ext cx="3771807" cy="3109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45837-BD31-7837-E39E-1FD0420F328D}"/>
              </a:ext>
            </a:extLst>
          </p:cNvPr>
          <p:cNvCxnSpPr/>
          <p:nvPr/>
        </p:nvCxnSpPr>
        <p:spPr>
          <a:xfrm>
            <a:off x="4041648" y="1139277"/>
            <a:ext cx="0" cy="56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084E62-EDE6-7679-05B9-D6992F4B6D9F}"/>
              </a:ext>
            </a:extLst>
          </p:cNvPr>
          <p:cNvCxnSpPr/>
          <p:nvPr/>
        </p:nvCxnSpPr>
        <p:spPr>
          <a:xfrm>
            <a:off x="8439912" y="1193898"/>
            <a:ext cx="0" cy="56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644FE29-E64B-A13B-4006-F31BBAE74054}"/>
              </a:ext>
            </a:extLst>
          </p:cNvPr>
          <p:cNvSpPr txBox="1"/>
          <p:nvPr/>
        </p:nvSpPr>
        <p:spPr>
          <a:xfrm>
            <a:off x="4206240" y="1691640"/>
            <a:ext cx="2529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Analóg</a:t>
            </a:r>
            <a:br>
              <a:rPr lang="hu-HU" dirty="0"/>
            </a:br>
            <a:r>
              <a:rPr lang="hu-HU" dirty="0"/>
              <a:t>Szűrt jel</a:t>
            </a:r>
          </a:p>
          <a:p>
            <a:r>
              <a:rPr lang="hu-HU" dirty="0"/>
              <a:t>Referencia visszamérve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B7A10-B169-6CFB-E941-052E8594B5D8}"/>
              </a:ext>
            </a:extLst>
          </p:cNvPr>
          <p:cNvSpPr txBox="1"/>
          <p:nvPr/>
        </p:nvSpPr>
        <p:spPr>
          <a:xfrm>
            <a:off x="8879662" y="175420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HW </a:t>
            </a:r>
            <a:r>
              <a:rPr lang="hu-HU" dirty="0" err="1"/>
              <a:t>debounce</a:t>
            </a:r>
            <a:endParaRPr lang="hu-HU" dirty="0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798E6A28-D211-B807-9FE2-BA741F3F385F}"/>
              </a:ext>
            </a:extLst>
          </p:cNvPr>
          <p:cNvSpPr/>
          <p:nvPr/>
        </p:nvSpPr>
        <p:spPr>
          <a:xfrm>
            <a:off x="-1" y="0"/>
            <a:ext cx="4542813" cy="7974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6000" dirty="0"/>
              <a:t>Kezelőfelület</a:t>
            </a:r>
          </a:p>
        </p:txBody>
      </p:sp>
    </p:spTree>
    <p:extLst>
      <p:ext uri="{BB962C8B-B14F-4D97-AF65-F5344CB8AC3E}">
        <p14:creationId xmlns:p14="http://schemas.microsoft.com/office/powerpoint/2010/main" val="355105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9276E876-1A26-1D6C-8419-4C8E25B14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6167" y="0"/>
            <a:ext cx="969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321</Words>
  <Application>Microsoft Office PowerPoint</Application>
  <PresentationFormat>Szélesvásznú</PresentationFormat>
  <Paragraphs>95</Paragraphs>
  <Slides>14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Symbol</vt:lpstr>
      <vt:lpstr>Times New Roman</vt:lpstr>
      <vt:lpstr>Office Theme</vt:lpstr>
      <vt:lpstr>K.I.T.T.E.N.</vt:lpstr>
      <vt:lpstr>Feladat: Gyorsulásmérő szenzorok pozicionálása</vt:lpstr>
      <vt:lpstr>Alapvető követelmények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Hátralévő feladatok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FIXED-TERM Sasdi Andras (ME-SE/ESB-T3)</dc:creator>
  <cp:lastModifiedBy>Sásdi András</cp:lastModifiedBy>
  <cp:revision>15</cp:revision>
  <dcterms:created xsi:type="dcterms:W3CDTF">2025-11-17T12:15:24Z</dcterms:created>
  <dcterms:modified xsi:type="dcterms:W3CDTF">2025-11-23T00:13:26Z</dcterms:modified>
</cp:coreProperties>
</file>